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5" r:id="rId9"/>
    <p:sldId id="263" r:id="rId10"/>
    <p:sldId id="264" r:id="rId11"/>
    <p:sldId id="265" r:id="rId12"/>
    <p:sldId id="266" r:id="rId13"/>
    <p:sldId id="283" r:id="rId14"/>
    <p:sldId id="267" r:id="rId15"/>
    <p:sldId id="274" r:id="rId16"/>
    <p:sldId id="300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4" r:id="rId25"/>
    <p:sldId id="304" r:id="rId26"/>
    <p:sldId id="305" r:id="rId27"/>
    <p:sldId id="273" r:id="rId28"/>
    <p:sldId id="308" r:id="rId29"/>
    <p:sldId id="307" r:id="rId30"/>
    <p:sldId id="285" r:id="rId31"/>
    <p:sldId id="286" r:id="rId32"/>
    <p:sldId id="287" r:id="rId33"/>
    <p:sldId id="302" r:id="rId34"/>
    <p:sldId id="289" r:id="rId35"/>
    <p:sldId id="291" r:id="rId36"/>
    <p:sldId id="296" r:id="rId37"/>
    <p:sldId id="297" r:id="rId38"/>
    <p:sldId id="299" r:id="rId39"/>
    <p:sldId id="303" r:id="rId40"/>
    <p:sldId id="301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323" autoAdjust="0"/>
    <p:restoredTop sz="94660"/>
  </p:normalViewPr>
  <p:slideViewPr>
    <p:cSldViewPr>
      <p:cViewPr varScale="1">
        <p:scale>
          <a:sx n="68" d="100"/>
          <a:sy n="68" d="100"/>
        </p:scale>
        <p:origin x="-7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90600" y="609600"/>
            <a:ext cx="68741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Reaction Intermediates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828800"/>
            <a:ext cx="7848600" cy="452431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The intermediate species formed and utilized during the</a:t>
            </a: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</a:rPr>
              <a:t>     stepwise progress of a reaction to reach its preferred</a:t>
            </a: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</a:rPr>
              <a:t>     products are called reaction intermediates or reactive</a:t>
            </a: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</a:rPr>
              <a:t>     intermediates</a:t>
            </a:r>
          </a:p>
          <a:p>
            <a:pPr algn="just">
              <a:buFont typeface="Wingdings" pitchFamily="2" charset="2"/>
              <a:buChar char="q"/>
            </a:pP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They may be </a:t>
            </a:r>
            <a:r>
              <a:rPr lang="en-US" sz="2400" b="1" dirty="0" err="1" smtClean="0">
                <a:solidFill>
                  <a:srgbClr val="0070C0"/>
                </a:solidFill>
              </a:rPr>
              <a:t>cation</a:t>
            </a:r>
            <a:r>
              <a:rPr lang="en-US" sz="2400" b="1" dirty="0" smtClean="0">
                <a:solidFill>
                  <a:srgbClr val="0070C0"/>
                </a:solidFill>
              </a:rPr>
              <a:t> ,anion or radical species</a:t>
            </a:r>
          </a:p>
          <a:p>
            <a:pPr algn="just">
              <a:buFont typeface="Wingdings" pitchFamily="2" charset="2"/>
              <a:buChar char="q"/>
            </a:pP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They are short lived</a:t>
            </a:r>
          </a:p>
          <a:p>
            <a:pPr algn="just">
              <a:buFont typeface="Wingdings" pitchFamily="2" charset="2"/>
              <a:buChar char="q"/>
            </a:pP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rgbClr val="00B050"/>
                </a:solidFill>
              </a:rPr>
              <a:t>They can’t be isolated</a:t>
            </a:r>
          </a:p>
          <a:p>
            <a:pPr algn="just">
              <a:buFont typeface="Wingdings" pitchFamily="2" charset="2"/>
              <a:buChar char="q"/>
            </a:pP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rgbClr val="7030A0"/>
                </a:solidFill>
              </a:rPr>
              <a:t>They can’t be stored</a:t>
            </a:r>
          </a:p>
          <a:p>
            <a:pPr algn="just">
              <a:buFont typeface="Wingdings" pitchFamily="2" charset="2"/>
              <a:buChar char="q"/>
            </a:pP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They are highly unstable and reactive</a:t>
            </a:r>
          </a:p>
          <a:p>
            <a:pPr algn="just">
              <a:buFont typeface="Wingdings" pitchFamily="2" charset="2"/>
              <a:buChar char="q"/>
            </a:pPr>
            <a:r>
              <a:rPr lang="en-US" sz="2400" b="1" dirty="0" smtClean="0"/>
              <a:t> They can be identified using sophisticated techniques </a:t>
            </a:r>
          </a:p>
          <a:p>
            <a:pPr algn="just"/>
            <a:r>
              <a:rPr lang="en-US" sz="2400" b="1" dirty="0" smtClean="0"/>
              <a:t>      like Spectroscopy</a:t>
            </a:r>
          </a:p>
          <a:p>
            <a:pPr algn="just">
              <a:buFont typeface="Wingdings" pitchFamily="2" charset="2"/>
              <a:buChar char="q"/>
            </a:pP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Examples are: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</a:rPr>
              <a:t>Carbocations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</a:rPr>
              <a:t>Carbanions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 and Free radicals 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152400"/>
            <a:ext cx="46606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t-Butyl </a:t>
            </a:r>
            <a:r>
              <a:rPr lang="en-US" sz="2400" b="1" dirty="0" err="1" smtClean="0"/>
              <a:t>cation</a:t>
            </a:r>
            <a:r>
              <a:rPr lang="en-US" sz="2400" b="1" dirty="0" smtClean="0"/>
              <a:t>(Tertiary </a:t>
            </a:r>
            <a:r>
              <a:rPr lang="en-US" sz="2400" b="1" dirty="0" err="1" smtClean="0"/>
              <a:t>carbocation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914400"/>
            <a:ext cx="8559247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6096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228600"/>
            <a:ext cx="815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Stability of Unsaturated </a:t>
            </a:r>
            <a:r>
              <a:rPr lang="en-US" sz="3200" b="1" dirty="0" err="1" smtClean="0">
                <a:solidFill>
                  <a:srgbClr val="FF0000"/>
                </a:solidFill>
              </a:rPr>
              <a:t>carbocations</a:t>
            </a:r>
            <a:r>
              <a:rPr lang="en-US" sz="3200" b="1" dirty="0" smtClean="0">
                <a:solidFill>
                  <a:srgbClr val="FF0000"/>
                </a:solidFill>
              </a:rPr>
              <a:t> based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 on resonance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914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76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8358939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0"/>
            <a:ext cx="8001000" cy="278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124200"/>
            <a:ext cx="8719507" cy="332297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066800"/>
            <a:ext cx="8332304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33600" y="457200"/>
            <a:ext cx="36660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cabanions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447800"/>
            <a:ext cx="8610600" cy="4832092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u="sng" dirty="0" smtClean="0"/>
              <a:t>A </a:t>
            </a:r>
            <a:r>
              <a:rPr lang="en-US" sz="2800" b="1" i="1" u="sng" dirty="0" err="1" smtClean="0"/>
              <a:t>carbocation</a:t>
            </a:r>
            <a:r>
              <a:rPr lang="en-US" sz="2800" b="1" i="1" u="sng" dirty="0" smtClean="0"/>
              <a:t> is a anionic reaction intermediate species that has a carbon that bears a negative charge  and has an octet of electrons around it.</a:t>
            </a:r>
          </a:p>
          <a:p>
            <a:pPr algn="just"/>
            <a:endParaRPr lang="en-US" sz="2800" i="1" u="sng" dirty="0" smtClean="0"/>
          </a:p>
          <a:p>
            <a:pPr algn="just"/>
            <a:r>
              <a:rPr lang="en-US" sz="2800" b="1" dirty="0" smtClean="0">
                <a:solidFill>
                  <a:srgbClr val="002060"/>
                </a:solidFill>
              </a:rPr>
              <a:t>In </a:t>
            </a:r>
            <a:r>
              <a:rPr lang="en-US" sz="2800" b="1" dirty="0" err="1" smtClean="0">
                <a:solidFill>
                  <a:srgbClr val="002060"/>
                </a:solidFill>
              </a:rPr>
              <a:t>carbocation</a:t>
            </a:r>
            <a:r>
              <a:rPr lang="en-US" sz="2800" b="1" dirty="0" smtClean="0">
                <a:solidFill>
                  <a:srgbClr val="002060"/>
                </a:solidFill>
              </a:rPr>
              <a:t> the negatively charged carbon atom has 8 electrons around it .Thus it is electron </a:t>
            </a:r>
            <a:r>
              <a:rPr lang="en-US" sz="2800" b="1" dirty="0" err="1" smtClean="0">
                <a:solidFill>
                  <a:srgbClr val="002060"/>
                </a:solidFill>
              </a:rPr>
              <a:t>rich.Due</a:t>
            </a:r>
            <a:r>
              <a:rPr lang="en-US" sz="2800" b="1" dirty="0" smtClean="0">
                <a:solidFill>
                  <a:srgbClr val="002060"/>
                </a:solidFill>
              </a:rPr>
              <a:t> to the formal charge present on the carbon , </a:t>
            </a:r>
            <a:r>
              <a:rPr lang="en-US" sz="2800" b="1" dirty="0" err="1" smtClean="0">
                <a:solidFill>
                  <a:srgbClr val="002060"/>
                </a:solidFill>
              </a:rPr>
              <a:t>carbanions</a:t>
            </a:r>
            <a:r>
              <a:rPr lang="en-US" sz="2800" b="1" dirty="0" smtClean="0">
                <a:solidFill>
                  <a:srgbClr val="002060"/>
                </a:solidFill>
              </a:rPr>
              <a:t> are highly reactive &amp; short lived. Being electron rich with an unshared pair at the negatively charged carbon, </a:t>
            </a:r>
            <a:r>
              <a:rPr lang="en-US" sz="2800" b="1" dirty="0" err="1" smtClean="0">
                <a:solidFill>
                  <a:srgbClr val="002060"/>
                </a:solidFill>
              </a:rPr>
              <a:t>carbanions</a:t>
            </a:r>
            <a:r>
              <a:rPr lang="en-US" sz="2800" b="1" dirty="0" smtClean="0">
                <a:solidFill>
                  <a:srgbClr val="002060"/>
                </a:solidFill>
              </a:rPr>
              <a:t> are </a:t>
            </a:r>
            <a:r>
              <a:rPr lang="en-US" sz="2800" b="1" dirty="0" err="1" smtClean="0">
                <a:solidFill>
                  <a:srgbClr val="002060"/>
                </a:solidFill>
              </a:rPr>
              <a:t>nucleophiles</a:t>
            </a:r>
            <a:r>
              <a:rPr lang="en-US" sz="2800" b="1" dirty="0" smtClean="0">
                <a:solidFill>
                  <a:srgbClr val="002060"/>
                </a:solidFill>
              </a:rPr>
              <a:t> and </a:t>
            </a:r>
            <a:r>
              <a:rPr lang="en-US" sz="2800" b="1" dirty="0" err="1" smtClean="0">
                <a:solidFill>
                  <a:srgbClr val="002060"/>
                </a:solidFill>
              </a:rPr>
              <a:t>lewis</a:t>
            </a:r>
            <a:r>
              <a:rPr lang="en-US" sz="2800" b="1" dirty="0" smtClean="0">
                <a:solidFill>
                  <a:srgbClr val="002060"/>
                </a:solidFill>
              </a:rPr>
              <a:t> bases .They are attacked by </a:t>
            </a:r>
            <a:r>
              <a:rPr lang="en-US" sz="2800" b="1" dirty="0" err="1" smtClean="0">
                <a:solidFill>
                  <a:srgbClr val="002060"/>
                </a:solidFill>
              </a:rPr>
              <a:t>electrophiles</a:t>
            </a:r>
            <a:r>
              <a:rPr lang="en-US" sz="2800" b="1" dirty="0" smtClean="0">
                <a:solidFill>
                  <a:srgbClr val="002060"/>
                </a:solidFill>
              </a:rPr>
              <a:t>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99060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Examples for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</a:rPr>
              <a:t>cabocation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 are:</a:t>
            </a:r>
          </a:p>
          <a:p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52600" y="2133600"/>
            <a:ext cx="6019800" cy="341632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b="1" baseline="300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CH</a:t>
            </a:r>
            <a:r>
              <a:rPr kumimoji="0" lang="en-US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3 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-</a:t>
            </a:r>
            <a:r>
              <a:rPr kumimoji="0" lang="en-US" sz="3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Methyl </a:t>
            </a:r>
            <a:r>
              <a:rPr lang="en-US" sz="36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Ani</a:t>
            </a:r>
            <a:r>
              <a:rPr kumimoji="0" lang="en-US" sz="3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on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CH</a:t>
            </a:r>
            <a:r>
              <a:rPr kumimoji="0" lang="en-US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en-US" sz="3600" b="1" baseline="300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CH</a:t>
            </a:r>
            <a:r>
              <a:rPr kumimoji="0" lang="en-US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en-US" sz="3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-Ethyl</a:t>
            </a:r>
            <a:r>
              <a:rPr lang="en-US" sz="36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Anion </a:t>
            </a:r>
            <a:endParaRPr kumimoji="0" lang="en-US" sz="3600" b="1" i="0" u="none" strike="noStrike" cap="none" normalizeH="0" baseline="-3000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(CH</a:t>
            </a:r>
            <a:r>
              <a:rPr kumimoji="0" lang="en-US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)</a:t>
            </a:r>
            <a:r>
              <a:rPr kumimoji="0" lang="en-US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en-US" sz="3600" b="1" baseline="300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CH  -Isopropyl</a:t>
            </a:r>
            <a:r>
              <a:rPr lang="en-US" sz="36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Anion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(CH</a:t>
            </a:r>
            <a:r>
              <a:rPr kumimoji="0" lang="en-US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)</a:t>
            </a:r>
            <a:r>
              <a:rPr kumimoji="0" lang="en-US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C</a:t>
            </a:r>
            <a:r>
              <a:rPr lang="en-US" sz="3600" b="1" baseline="300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-t-Butyl</a:t>
            </a:r>
            <a:r>
              <a:rPr kumimoji="0" lang="en-US" sz="3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Anion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CH</a:t>
            </a:r>
            <a:r>
              <a:rPr kumimoji="0" lang="en-US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=CH-</a:t>
            </a:r>
            <a:r>
              <a:rPr lang="en-US" sz="3600" b="1" baseline="300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CH</a:t>
            </a:r>
            <a:r>
              <a:rPr kumimoji="0" lang="en-US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   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-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Allyl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Anion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C</a:t>
            </a:r>
            <a:r>
              <a:rPr kumimoji="0" lang="en-US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6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H</a:t>
            </a:r>
            <a:r>
              <a:rPr kumimoji="0" lang="en-US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5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en-US" sz="3600" b="1" baseline="300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CH</a:t>
            </a:r>
            <a:r>
              <a:rPr kumimoji="0" lang="en-US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    </a:t>
            </a:r>
            <a:r>
              <a:rPr kumimoji="0" lang="en-US" sz="3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-Benzyl </a:t>
            </a:r>
            <a:r>
              <a:rPr lang="en-US" sz="36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Anion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609600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>
                <a:solidFill>
                  <a:srgbClr val="FF0000"/>
                </a:solidFill>
              </a:rPr>
              <a:t>Formation of </a:t>
            </a:r>
            <a:r>
              <a:rPr lang="en-US" sz="4000" b="1" u="sng" dirty="0" err="1" smtClean="0">
                <a:solidFill>
                  <a:srgbClr val="FF0000"/>
                </a:solidFill>
              </a:rPr>
              <a:t>Carbanion</a:t>
            </a:r>
            <a:endParaRPr lang="en-US" sz="4000" b="1" u="sng" dirty="0">
              <a:solidFill>
                <a:srgbClr val="FF0000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 t="5361"/>
          <a:stretch>
            <a:fillRect/>
          </a:stretch>
        </p:blipFill>
        <p:spPr bwMode="auto">
          <a:xfrm>
            <a:off x="381000" y="1295400"/>
            <a:ext cx="8610600" cy="538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33600" y="457200"/>
            <a:ext cx="43400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cabocations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371600"/>
            <a:ext cx="8534400" cy="5262979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u="sng" dirty="0" smtClean="0"/>
              <a:t>A </a:t>
            </a:r>
            <a:r>
              <a:rPr lang="en-US" sz="2800" b="1" i="1" u="sng" dirty="0" err="1" smtClean="0"/>
              <a:t>carbocation</a:t>
            </a:r>
            <a:r>
              <a:rPr lang="en-US" sz="2800" b="1" i="1" u="sng" dirty="0" smtClean="0"/>
              <a:t> is a cationic reaction intermediate species that has a carbon that bears a positive charge  and is two electrons short for completing its octet</a:t>
            </a:r>
            <a:r>
              <a:rPr lang="en-US" sz="2800" i="1" u="sng" dirty="0" smtClean="0"/>
              <a:t>.</a:t>
            </a:r>
          </a:p>
          <a:p>
            <a:pPr algn="just"/>
            <a:endParaRPr lang="en-US" sz="2800" i="1" u="sng" dirty="0" smtClean="0"/>
          </a:p>
          <a:p>
            <a:pPr algn="just"/>
            <a:r>
              <a:rPr lang="en-US" sz="2800" b="1" dirty="0" smtClean="0">
                <a:solidFill>
                  <a:srgbClr val="002060"/>
                </a:solidFill>
              </a:rPr>
              <a:t>In </a:t>
            </a:r>
            <a:r>
              <a:rPr lang="en-US" sz="2800" b="1" dirty="0" err="1" smtClean="0">
                <a:solidFill>
                  <a:srgbClr val="002060"/>
                </a:solidFill>
              </a:rPr>
              <a:t>carbocation</a:t>
            </a:r>
            <a:r>
              <a:rPr lang="en-US" sz="2800" b="1" dirty="0" smtClean="0">
                <a:solidFill>
                  <a:srgbClr val="002060"/>
                </a:solidFill>
              </a:rPr>
              <a:t> the positively charged carbon atom has 6 electrons around it .Thus it is electron </a:t>
            </a:r>
            <a:r>
              <a:rPr lang="en-US" sz="2800" b="1" dirty="0" err="1" smtClean="0">
                <a:solidFill>
                  <a:srgbClr val="002060"/>
                </a:solidFill>
              </a:rPr>
              <a:t>deficient,it</a:t>
            </a:r>
            <a:r>
              <a:rPr lang="en-US" sz="2800" b="1" dirty="0" smtClean="0">
                <a:solidFill>
                  <a:srgbClr val="002060"/>
                </a:solidFill>
              </a:rPr>
              <a:t> has </a:t>
            </a:r>
            <a:r>
              <a:rPr lang="en-US" sz="2800" b="1" dirty="0" err="1" smtClean="0">
                <a:solidFill>
                  <a:srgbClr val="002060"/>
                </a:solidFill>
              </a:rPr>
              <a:t>stong</a:t>
            </a:r>
            <a:r>
              <a:rPr lang="en-US" sz="2800" b="1" dirty="0" smtClean="0">
                <a:solidFill>
                  <a:srgbClr val="002060"/>
                </a:solidFill>
              </a:rPr>
              <a:t> tendency to accept  a pair of electrons  to complete the </a:t>
            </a:r>
            <a:r>
              <a:rPr lang="en-US" sz="2800" b="1" dirty="0" err="1" smtClean="0">
                <a:solidFill>
                  <a:srgbClr val="002060"/>
                </a:solidFill>
              </a:rPr>
              <a:t>octet.Hence</a:t>
            </a:r>
            <a:r>
              <a:rPr lang="en-US" sz="2800" b="1" dirty="0" smtClean="0">
                <a:solidFill>
                  <a:srgbClr val="002060"/>
                </a:solidFill>
              </a:rPr>
              <a:t> it is highly reactive ,short lived  </a:t>
            </a:r>
            <a:r>
              <a:rPr lang="en-US" sz="2800" b="1" dirty="0" err="1" smtClean="0">
                <a:solidFill>
                  <a:srgbClr val="002060"/>
                </a:solidFill>
              </a:rPr>
              <a:t>species.Also</a:t>
            </a:r>
            <a:r>
              <a:rPr lang="en-US" sz="2800" b="1" dirty="0" smtClean="0">
                <a:solidFill>
                  <a:srgbClr val="002060"/>
                </a:solidFill>
              </a:rPr>
              <a:t> being electron deficient with 2 electrons short at + </a:t>
            </a:r>
            <a:r>
              <a:rPr lang="en-US" sz="2800" b="1" dirty="0" err="1" smtClean="0">
                <a:solidFill>
                  <a:srgbClr val="002060"/>
                </a:solidFill>
              </a:rPr>
              <a:t>ve</a:t>
            </a:r>
            <a:r>
              <a:rPr lang="en-US" sz="2800" b="1" dirty="0" smtClean="0">
                <a:solidFill>
                  <a:srgbClr val="002060"/>
                </a:solidFill>
              </a:rPr>
              <a:t> carbon centre, they are </a:t>
            </a:r>
            <a:r>
              <a:rPr lang="en-US" sz="2800" b="1" dirty="0" err="1" smtClean="0">
                <a:solidFill>
                  <a:srgbClr val="002060"/>
                </a:solidFill>
              </a:rPr>
              <a:t>electrophiles</a:t>
            </a:r>
            <a:r>
              <a:rPr lang="en-US" sz="2800" b="1" dirty="0" smtClean="0">
                <a:solidFill>
                  <a:srgbClr val="002060"/>
                </a:solidFill>
              </a:rPr>
              <a:t> and </a:t>
            </a:r>
            <a:r>
              <a:rPr lang="en-US" sz="2800" b="1" dirty="0" err="1" smtClean="0">
                <a:solidFill>
                  <a:srgbClr val="002060"/>
                </a:solidFill>
              </a:rPr>
              <a:t>lewis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acids.They</a:t>
            </a:r>
            <a:r>
              <a:rPr lang="en-US" sz="2800" b="1" dirty="0" smtClean="0">
                <a:solidFill>
                  <a:srgbClr val="002060"/>
                </a:solidFill>
              </a:rPr>
              <a:t> are easily attracted by </a:t>
            </a:r>
            <a:r>
              <a:rPr lang="en-US" sz="2800" b="1" dirty="0" err="1" smtClean="0">
                <a:solidFill>
                  <a:srgbClr val="002060"/>
                </a:solidFill>
              </a:rPr>
              <a:t>nucleophiles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152400"/>
            <a:ext cx="7906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Hybridisation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of 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Carbanion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11430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The - </a:t>
            </a:r>
            <a:r>
              <a:rPr lang="en-US" sz="2400" b="1" dirty="0" err="1" smtClean="0"/>
              <a:t>vely</a:t>
            </a:r>
            <a:r>
              <a:rPr lang="en-US" sz="2400" b="1" dirty="0" smtClean="0"/>
              <a:t> charged carbon in </a:t>
            </a:r>
            <a:r>
              <a:rPr lang="en-US" sz="2400" b="1" dirty="0" err="1" smtClean="0"/>
              <a:t>carbanion</a:t>
            </a:r>
            <a:r>
              <a:rPr lang="en-US" sz="2400" b="1" dirty="0" smtClean="0"/>
              <a:t> is SP</a:t>
            </a:r>
            <a:r>
              <a:rPr lang="en-US" sz="2400" b="1" baseline="30000" dirty="0" smtClean="0"/>
              <a:t>3</a:t>
            </a:r>
            <a:r>
              <a:rPr lang="en-US" sz="2400" b="1" dirty="0" smtClean="0"/>
              <a:t>  </a:t>
            </a:r>
            <a:r>
              <a:rPr lang="en-US" sz="2400" b="1" dirty="0" err="1" smtClean="0"/>
              <a:t>hybridised</a:t>
            </a:r>
            <a:r>
              <a:rPr lang="en-US" sz="2400" b="1" dirty="0" smtClean="0"/>
              <a:t>.</a:t>
            </a:r>
            <a:r>
              <a:rPr lang="en-US" sz="2400" b="1" baseline="30000" dirty="0" smtClean="0"/>
              <a:t>     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5165229"/>
            <a:ext cx="8610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/>
              <a:t>The SP</a:t>
            </a:r>
            <a:r>
              <a:rPr lang="en-US" sz="2000" b="1" baseline="30000" dirty="0" smtClean="0"/>
              <a:t>3</a:t>
            </a:r>
            <a:r>
              <a:rPr lang="en-US" sz="2000" b="1" dirty="0" smtClean="0"/>
              <a:t> hybrid </a:t>
            </a:r>
            <a:r>
              <a:rPr lang="en-US" sz="2000" b="1" dirty="0" err="1" smtClean="0"/>
              <a:t>orbitals</a:t>
            </a:r>
            <a:r>
              <a:rPr lang="en-US" sz="2000" b="1" dirty="0" smtClean="0"/>
              <a:t> are used to form sigma bonds with three atoms or groups  and remaining SP</a:t>
            </a:r>
            <a:r>
              <a:rPr lang="en-US" sz="2000" b="1" baseline="30000" dirty="0" smtClean="0"/>
              <a:t>3</a:t>
            </a:r>
            <a:r>
              <a:rPr lang="en-US" sz="2000" b="1" dirty="0" smtClean="0"/>
              <a:t> hybrid orbital contains the unshared electron </a:t>
            </a:r>
            <a:r>
              <a:rPr lang="en-US" sz="2000" b="1" dirty="0" err="1" smtClean="0"/>
              <a:t>pair,creating</a:t>
            </a:r>
            <a:r>
              <a:rPr lang="en-US" sz="2000" b="1" dirty="0" smtClean="0"/>
              <a:t> a </a:t>
            </a:r>
            <a:r>
              <a:rPr lang="en-US" sz="2000" b="1" dirty="0" err="1" smtClean="0"/>
              <a:t>trigonal</a:t>
            </a:r>
            <a:r>
              <a:rPr lang="en-US" sz="2000" b="1" dirty="0" smtClean="0"/>
              <a:t> pyramidal  structure similar to that of </a:t>
            </a:r>
            <a:r>
              <a:rPr lang="en-US" sz="2000" b="1" dirty="0" err="1" smtClean="0"/>
              <a:t>ammonia.Due</a:t>
            </a:r>
            <a:r>
              <a:rPr lang="en-US" sz="2000" b="1" dirty="0" smtClean="0"/>
              <a:t> to lone pair-bond pair repulsions, bond angle in alkyl </a:t>
            </a:r>
            <a:r>
              <a:rPr lang="en-US" sz="2000" b="1" dirty="0" err="1" smtClean="0"/>
              <a:t>carbanions</a:t>
            </a:r>
            <a:r>
              <a:rPr lang="en-US" sz="2000" b="1" dirty="0" smtClean="0"/>
              <a:t> are less than 109.5,actually it is between 97 and 100.</a:t>
            </a:r>
            <a:r>
              <a:rPr lang="en-US" sz="2000" b="1" baseline="30000" dirty="0" smtClean="0"/>
              <a:t>        </a:t>
            </a:r>
            <a:r>
              <a:rPr lang="en-US" sz="2400" b="1" baseline="30000" dirty="0" smtClean="0"/>
              <a:t>       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76400"/>
            <a:ext cx="4648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4" descr="Carbanions | Chemistry, Class 11, Organic Chemistry - Some Basic Principles  and Techniqu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905000"/>
            <a:ext cx="3505200" cy="281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90600" y="0"/>
            <a:ext cx="67397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Stability of </a:t>
            </a:r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carbanions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914400"/>
            <a:ext cx="8686800" cy="1569660"/>
          </a:xfrm>
          <a:prstGeom prst="rect">
            <a:avLst/>
          </a:prstGeom>
          <a:solidFill>
            <a:srgbClr val="92D050"/>
          </a:solidFill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entaur" pitchFamily="18" charset="0"/>
              </a:rPr>
              <a:t>Any structural factor that tends to disperse the -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entaur" pitchFamily="18" charset="0"/>
              </a:rPr>
              <a:t>ve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entaur" pitchFamily="18" charset="0"/>
              </a:rPr>
              <a:t> charge  on the carbon  and distribute it over the rest of the molecule tends to stabilize the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entaur" pitchFamily="18" charset="0"/>
              </a:rPr>
              <a:t>carbanion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entaur" pitchFamily="18" charset="0"/>
              </a:rPr>
              <a:t> whereas any factor that tends to intensify  the negative charge on the carbon tends to destabilize  the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entaur" pitchFamily="18" charset="0"/>
              </a:rPr>
              <a:t>carbanion</a:t>
            </a:r>
            <a:endParaRPr lang="en-US" sz="2400" b="1" dirty="0">
              <a:solidFill>
                <a:schemeClr val="accent4">
                  <a:lumMod val="50000"/>
                </a:schemeClr>
              </a:solidFill>
              <a:latin typeface="Centaur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2743200"/>
            <a:ext cx="8686800" cy="1200329"/>
          </a:xfrm>
          <a:prstGeom prst="rect">
            <a:avLst/>
          </a:prstGeom>
          <a:solidFill>
            <a:schemeClr val="accent4"/>
          </a:solidFill>
          <a:ln>
            <a:solidFill>
              <a:srgbClr val="7030A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The presence of Electron – donating  group attached  to the negatively charged carbon tends to increase the -</a:t>
            </a:r>
            <a:r>
              <a:rPr lang="en-US" sz="2400" b="1" dirty="0" err="1" smtClean="0"/>
              <a:t>ve</a:t>
            </a:r>
            <a:r>
              <a:rPr lang="en-US" sz="2400" b="1" dirty="0" smtClean="0"/>
              <a:t> charge  on the carbon and thereby tends to destabilize the </a:t>
            </a:r>
            <a:r>
              <a:rPr lang="en-US" sz="2400" b="1" dirty="0" err="1" smtClean="0"/>
              <a:t>carbanion</a:t>
            </a:r>
            <a:r>
              <a:rPr lang="en-US" sz="2400" b="1" dirty="0" smtClean="0"/>
              <a:t>. </a:t>
            </a:r>
            <a:endParaRPr lang="en-US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228600" y="4114800"/>
            <a:ext cx="8686800" cy="15696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2400" b="1" dirty="0" smtClean="0"/>
              <a:t>The presence of Electron –withdrawing  group attached  to the negatively charged carbon tends to decrease the -</a:t>
            </a:r>
            <a:r>
              <a:rPr lang="en-US" sz="2400" b="1" dirty="0" err="1" smtClean="0"/>
              <a:t>ve</a:t>
            </a:r>
            <a:r>
              <a:rPr lang="en-US" sz="2400" b="1" dirty="0" smtClean="0"/>
              <a:t> charge  on the carbon and disperse it ,and thereby tends to stabilize the </a:t>
            </a:r>
            <a:r>
              <a:rPr lang="en-US" sz="2400" b="1" dirty="0" err="1" smtClean="0"/>
              <a:t>carbocation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5867400"/>
            <a:ext cx="86868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The dispersal of the negative charge on the carbon is possible through resonance  or delocalization also.</a:t>
            </a:r>
            <a:endParaRPr lang="en-US" sz="24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400" y="533400"/>
            <a:ext cx="80911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Stability of alkyl </a:t>
            </a:r>
            <a:r>
              <a:rPr lang="en-US" sz="5400" b="1" u="sng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carbanions</a:t>
            </a:r>
            <a:endParaRPr lang="en-US" sz="5400" b="1" u="sng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6867" name="Picture 3" descr="Explain the formation, stability and geometry of the following reaction  intermediates : carbanion, carbene and free radicals. - Sarthaks eConnect |  Largest Online Education Communit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905000"/>
            <a:ext cx="6934200" cy="3581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562600" y="3962400"/>
            <a:ext cx="228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16200000" flipH="1">
            <a:off x="2324100" y="2628900"/>
            <a:ext cx="10668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6200000" flipH="1">
            <a:off x="3924300" y="2628900"/>
            <a:ext cx="12192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6200000" flipH="1">
            <a:off x="5410200" y="2514600"/>
            <a:ext cx="1295400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914400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en-US" sz="4000" dirty="0" smtClean="0">
                <a:ln>
                  <a:solidFill>
                    <a:srgbClr val="FFC000"/>
                  </a:solidFill>
                </a:ln>
                <a:solidFill>
                  <a:srgbClr val="006600"/>
                </a:solidFill>
              </a:rPr>
              <a:t> Based on Inductive Effect</a:t>
            </a:r>
            <a:endParaRPr lang="en-US" sz="4000" dirty="0">
              <a:ln>
                <a:solidFill>
                  <a:srgbClr val="FFC000"/>
                </a:solidFill>
              </a:ln>
              <a:solidFill>
                <a:srgbClr val="006600"/>
              </a:solidFill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752600"/>
            <a:ext cx="7848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52400" y="4648200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/>
              <a:t>CH3 group has electron donating inductive effect. As the no of +I groups  connecting to the -</a:t>
            </a:r>
            <a:r>
              <a:rPr lang="en-US" sz="2400" b="1" dirty="0" err="1" smtClean="0"/>
              <a:t>vely</a:t>
            </a:r>
            <a:r>
              <a:rPr lang="en-US" sz="2400" b="1" dirty="0" smtClean="0"/>
              <a:t> charged carbon increases ,the - </a:t>
            </a:r>
            <a:r>
              <a:rPr lang="en-US" sz="2400" b="1" dirty="0" err="1" smtClean="0"/>
              <a:t>ve</a:t>
            </a:r>
            <a:r>
              <a:rPr lang="en-US" sz="2400" b="1" dirty="0" smtClean="0"/>
              <a:t> charge gets intensified ,which in turn decreases the stability.</a:t>
            </a:r>
            <a:endParaRPr lang="en-US" sz="2400" b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228600"/>
            <a:ext cx="815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Stability of Unsaturated </a:t>
            </a:r>
            <a:r>
              <a:rPr lang="en-US" sz="3200" b="1" dirty="0" err="1" smtClean="0">
                <a:solidFill>
                  <a:srgbClr val="FF0000"/>
                </a:solidFill>
              </a:rPr>
              <a:t>carbanions</a:t>
            </a:r>
            <a:r>
              <a:rPr lang="en-US" sz="3200" b="1" dirty="0" smtClean="0">
                <a:solidFill>
                  <a:srgbClr val="FF0000"/>
                </a:solidFill>
              </a:rPr>
              <a:t> based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 on resonance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3485882" y="-1352282"/>
            <a:ext cx="1410236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3458962" y="274838"/>
            <a:ext cx="2128108" cy="8436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818084" y="-827483"/>
            <a:ext cx="5867400" cy="8284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2561087" y="-1037087"/>
            <a:ext cx="4021826" cy="853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Connector 5"/>
          <p:cNvCxnSpPr/>
          <p:nvPr/>
        </p:nvCxnSpPr>
        <p:spPr>
          <a:xfrm>
            <a:off x="4419600" y="1981200"/>
            <a:ext cx="3048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 flipV="1">
            <a:off x="4419600" y="2209800"/>
            <a:ext cx="3048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514600" y="1981200"/>
            <a:ext cx="3810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0800000" flipV="1">
            <a:off x="2514600" y="2209800"/>
            <a:ext cx="3810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324600" y="1981200"/>
            <a:ext cx="3810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0800000" flipV="1">
            <a:off x="6324600" y="2209800"/>
            <a:ext cx="3810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230315" y="-1011115"/>
            <a:ext cx="4716410" cy="84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 t="11765"/>
          <a:stretch>
            <a:fillRect/>
          </a:stretch>
        </p:blipFill>
        <p:spPr bwMode="auto">
          <a:xfrm>
            <a:off x="457200" y="2971800"/>
            <a:ext cx="838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3695700" y="-2095500"/>
            <a:ext cx="1828800" cy="800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066800" y="304800"/>
            <a:ext cx="6477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Unsual</a:t>
            </a:r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stability of </a:t>
            </a:r>
            <a:r>
              <a:rPr lang="en-US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cyclopentadienyl</a:t>
            </a:r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anion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600201"/>
            <a:ext cx="8534399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99060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Examples for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</a:rPr>
              <a:t>cabocation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 are:</a:t>
            </a:r>
          </a:p>
          <a:p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52600" y="2133600"/>
            <a:ext cx="6019800" cy="341632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+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CH</a:t>
            </a:r>
            <a:r>
              <a:rPr kumimoji="0" lang="en-US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3 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-</a:t>
            </a:r>
            <a:r>
              <a:rPr kumimoji="0" lang="en-US" sz="3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Methyl </a:t>
            </a:r>
            <a:r>
              <a:rPr kumimoji="0" lang="en-US" sz="36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Cation</a:t>
            </a:r>
            <a:r>
              <a:rPr kumimoji="0" lang="en-US" sz="3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CH</a:t>
            </a:r>
            <a:r>
              <a:rPr kumimoji="0" lang="en-US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en-US" sz="36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+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CH</a:t>
            </a:r>
            <a:r>
              <a:rPr kumimoji="0" lang="en-US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en-US" sz="3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-Ethyl </a:t>
            </a:r>
            <a:r>
              <a:rPr kumimoji="0" lang="en-US" sz="36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Cation</a:t>
            </a:r>
            <a:r>
              <a:rPr kumimoji="0" lang="en-US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(CH</a:t>
            </a:r>
            <a:r>
              <a:rPr kumimoji="0" lang="en-US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)</a:t>
            </a:r>
            <a:r>
              <a:rPr kumimoji="0" lang="en-US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en-US" sz="36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+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CH  -Isopropyl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Cation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(CH</a:t>
            </a:r>
            <a:r>
              <a:rPr kumimoji="0" lang="en-US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)</a:t>
            </a:r>
            <a:r>
              <a:rPr kumimoji="0" lang="en-US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C</a:t>
            </a:r>
            <a:r>
              <a:rPr kumimoji="0" lang="en-US" sz="36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+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-t-Butyl</a:t>
            </a:r>
            <a:r>
              <a:rPr kumimoji="0" lang="en-US" sz="3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Cation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CH</a:t>
            </a:r>
            <a:r>
              <a:rPr kumimoji="0" lang="en-US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=CH-</a:t>
            </a:r>
            <a:r>
              <a:rPr kumimoji="0" lang="en-US" sz="36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+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CH</a:t>
            </a:r>
            <a:r>
              <a:rPr kumimoji="0" lang="en-US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   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-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Allyl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Cation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C</a:t>
            </a:r>
            <a:r>
              <a:rPr kumimoji="0" lang="en-US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6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H</a:t>
            </a:r>
            <a:r>
              <a:rPr kumimoji="0" lang="en-US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5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en-US" sz="36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+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CH</a:t>
            </a:r>
            <a:r>
              <a:rPr kumimoji="0" lang="en-US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    </a:t>
            </a:r>
            <a:r>
              <a:rPr kumimoji="0" lang="en-US" sz="3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-Benzyl </a:t>
            </a:r>
            <a:r>
              <a:rPr kumimoji="0" lang="en-US" sz="36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Cation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33600" y="457200"/>
            <a:ext cx="4562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Free radicals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1752600"/>
            <a:ext cx="7772400" cy="3970318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u="sng" dirty="0" smtClean="0"/>
              <a:t>Free radicals are atoms or groups having an unpaired electron.</a:t>
            </a:r>
          </a:p>
          <a:p>
            <a:pPr algn="just"/>
            <a:endParaRPr lang="en-US" sz="2800" b="1" i="1" u="sng" dirty="0" smtClean="0"/>
          </a:p>
          <a:p>
            <a:pPr algn="just"/>
            <a:r>
              <a:rPr lang="en-US" sz="2800" b="1" dirty="0" smtClean="0">
                <a:solidFill>
                  <a:srgbClr val="002060"/>
                </a:solidFill>
              </a:rPr>
              <a:t>Free radicals are odd electron </a:t>
            </a:r>
            <a:r>
              <a:rPr lang="en-US" sz="2800" b="1" dirty="0" err="1" smtClean="0">
                <a:solidFill>
                  <a:srgbClr val="002060"/>
                </a:solidFill>
              </a:rPr>
              <a:t>species.They</a:t>
            </a:r>
            <a:r>
              <a:rPr lang="en-US" sz="2800" b="1" dirty="0" smtClean="0">
                <a:solidFill>
                  <a:srgbClr val="002060"/>
                </a:solidFill>
              </a:rPr>
              <a:t> are </a:t>
            </a:r>
            <a:r>
              <a:rPr lang="en-US" sz="2800" b="1" dirty="0" err="1" smtClean="0">
                <a:solidFill>
                  <a:srgbClr val="002060"/>
                </a:solidFill>
              </a:rPr>
              <a:t>neutral.Because</a:t>
            </a:r>
            <a:r>
              <a:rPr lang="en-US" sz="2800" b="1" dirty="0" smtClean="0">
                <a:solidFill>
                  <a:srgbClr val="002060"/>
                </a:solidFill>
              </a:rPr>
              <a:t> of the tendency of the odd electron present in them to become paired, they are highly  reactive and short </a:t>
            </a:r>
            <a:r>
              <a:rPr lang="en-US" sz="2800" b="1" dirty="0" err="1" smtClean="0">
                <a:solidFill>
                  <a:srgbClr val="002060"/>
                </a:solidFill>
              </a:rPr>
              <a:t>lived.They</a:t>
            </a:r>
            <a:r>
              <a:rPr lang="en-US" sz="2800" b="1" dirty="0" smtClean="0">
                <a:solidFill>
                  <a:srgbClr val="002060"/>
                </a:solidFill>
              </a:rPr>
              <a:t> are paramagnetic on account of unpaired electron in them.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99060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Examples for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</a:rPr>
              <a:t>cabocation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 are:</a:t>
            </a:r>
          </a:p>
          <a:p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52600" y="2133600"/>
            <a:ext cx="6019800" cy="341632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b="1" baseline="300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CH</a:t>
            </a:r>
            <a:r>
              <a:rPr kumimoji="0" lang="en-US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3 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-</a:t>
            </a:r>
            <a:r>
              <a:rPr kumimoji="0" lang="en-US" sz="3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Methyl radical</a:t>
            </a:r>
            <a:endParaRPr lang="en-US" sz="3600" b="1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CH</a:t>
            </a:r>
            <a:r>
              <a:rPr kumimoji="0" lang="en-US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en-US" sz="3600" b="1" baseline="300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CH</a:t>
            </a:r>
            <a:r>
              <a:rPr kumimoji="0" lang="en-US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en-US" sz="3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-</a:t>
            </a:r>
            <a:r>
              <a:rPr lang="en-US" sz="36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Ethyl radical</a:t>
            </a:r>
            <a:endParaRPr kumimoji="0" lang="en-US" sz="3600" b="1" i="0" u="none" strike="noStrike" cap="none" normalizeH="0" baseline="-3000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(CH</a:t>
            </a:r>
            <a:r>
              <a:rPr kumimoji="0" lang="en-US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)</a:t>
            </a:r>
            <a:r>
              <a:rPr kumimoji="0" lang="en-US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en-US" sz="3600" b="1" baseline="300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CH  -Isopropyl</a:t>
            </a:r>
            <a:r>
              <a:rPr lang="en-US" sz="36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radical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(CH</a:t>
            </a:r>
            <a:r>
              <a:rPr kumimoji="0" lang="en-US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)</a:t>
            </a:r>
            <a:r>
              <a:rPr kumimoji="0" lang="en-US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C</a:t>
            </a:r>
            <a:r>
              <a:rPr lang="en-US" sz="3600" b="1" baseline="300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-t-Butyl</a:t>
            </a:r>
            <a:r>
              <a:rPr lang="en-US" sz="36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radical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CH</a:t>
            </a:r>
            <a:r>
              <a:rPr kumimoji="0" lang="en-US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=CH-</a:t>
            </a:r>
            <a:r>
              <a:rPr lang="en-US" sz="3600" b="1" baseline="300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CH</a:t>
            </a:r>
            <a:r>
              <a:rPr kumimoji="0" lang="en-US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   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-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Allyl</a:t>
            </a:r>
            <a:r>
              <a:rPr lang="en-US" sz="36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radical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C</a:t>
            </a:r>
            <a:r>
              <a:rPr kumimoji="0" lang="en-US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6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H</a:t>
            </a:r>
            <a:r>
              <a:rPr kumimoji="0" lang="en-US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5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en-US" sz="3600" b="1" baseline="300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CH</a:t>
            </a:r>
            <a:r>
              <a:rPr kumimoji="0" lang="en-US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    </a:t>
            </a:r>
            <a:r>
              <a:rPr kumimoji="0" lang="en-US" sz="3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-Benzyl</a:t>
            </a:r>
            <a:r>
              <a:rPr lang="en-US" sz="36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radical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304800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>
                <a:solidFill>
                  <a:srgbClr val="FF0000"/>
                </a:solidFill>
              </a:rPr>
              <a:t>Formation of free radicals</a:t>
            </a:r>
            <a:endParaRPr lang="en-US" sz="4000" b="1" u="sng" dirty="0">
              <a:solidFill>
                <a:srgbClr val="FF0000"/>
              </a:solidFill>
            </a:endParaRPr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/>
          <a:srcRect t="4750"/>
          <a:stretch>
            <a:fillRect/>
          </a:stretch>
        </p:blipFill>
        <p:spPr bwMode="auto">
          <a:xfrm>
            <a:off x="533400" y="1219200"/>
            <a:ext cx="81534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295400"/>
            <a:ext cx="8229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304800"/>
            <a:ext cx="85493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Hybridisation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of Free radicals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2954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The  carbon bearing the unpaired electron  is SP</a:t>
            </a:r>
            <a:r>
              <a:rPr lang="en-US" sz="2400" b="1" baseline="30000" dirty="0" smtClean="0"/>
              <a:t>2</a:t>
            </a:r>
            <a:r>
              <a:rPr lang="en-US" sz="2400" b="1" dirty="0" smtClean="0"/>
              <a:t>  </a:t>
            </a:r>
            <a:r>
              <a:rPr lang="en-US" sz="2400" b="1" dirty="0" err="1" smtClean="0"/>
              <a:t>hybridised</a:t>
            </a:r>
            <a:r>
              <a:rPr lang="en-US" sz="2400" b="1" dirty="0" smtClean="0"/>
              <a:t>.</a:t>
            </a:r>
            <a:r>
              <a:rPr lang="en-US" sz="2400" b="1" baseline="30000" dirty="0" smtClean="0"/>
              <a:t>     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5288340"/>
            <a:ext cx="861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/>
              <a:t>The SP</a:t>
            </a:r>
            <a:r>
              <a:rPr lang="en-US" sz="2400" b="1" baseline="30000" dirty="0" smtClean="0"/>
              <a:t>2</a:t>
            </a:r>
            <a:r>
              <a:rPr lang="en-US" sz="2400" b="1" dirty="0" smtClean="0"/>
              <a:t> hybrid </a:t>
            </a:r>
            <a:r>
              <a:rPr lang="en-US" sz="2400" b="1" dirty="0" err="1" smtClean="0"/>
              <a:t>orbitals</a:t>
            </a:r>
            <a:r>
              <a:rPr lang="en-US" sz="2400" b="1" dirty="0" smtClean="0"/>
              <a:t> are used to form sigma bonds with three atoms or groups creating a </a:t>
            </a:r>
            <a:r>
              <a:rPr lang="en-US" sz="2400" b="1" dirty="0" err="1" smtClean="0"/>
              <a:t>trigonal</a:t>
            </a:r>
            <a:r>
              <a:rPr lang="en-US" sz="2400" b="1" dirty="0" smtClean="0"/>
              <a:t> planar structure with a bond angle of 120</a:t>
            </a:r>
            <a:r>
              <a:rPr lang="en-US" sz="2400" b="1" baseline="30000" dirty="0" smtClean="0"/>
              <a:t>0 .</a:t>
            </a:r>
            <a:r>
              <a:rPr lang="en-US" sz="2400" b="1" dirty="0" smtClean="0"/>
              <a:t>One vacant  </a:t>
            </a:r>
            <a:r>
              <a:rPr lang="en-US" sz="2400" b="1" dirty="0" err="1" smtClean="0"/>
              <a:t>unhybridised</a:t>
            </a:r>
            <a:r>
              <a:rPr lang="en-US" sz="2400" b="1" dirty="0" smtClean="0"/>
              <a:t>  p orbital having an unpaired electron stands perpendicular to the above plane. </a:t>
            </a:r>
            <a:endParaRPr lang="en-US" sz="24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05000"/>
            <a:ext cx="4191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676400"/>
            <a:ext cx="44958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533400"/>
            <a:ext cx="84416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Stability of alkyl free radicals</a:t>
            </a:r>
            <a:endParaRPr lang="en-US" sz="5400" b="1" u="sng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24194" b="35484"/>
          <a:stretch>
            <a:fillRect/>
          </a:stretch>
        </p:blipFill>
        <p:spPr bwMode="auto">
          <a:xfrm>
            <a:off x="304800" y="1828800"/>
            <a:ext cx="8686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b="6746"/>
          <a:stretch>
            <a:fillRect/>
          </a:stretch>
        </p:blipFill>
        <p:spPr bwMode="auto">
          <a:xfrm>
            <a:off x="457200" y="1066800"/>
            <a:ext cx="8229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505200"/>
            <a:ext cx="8839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33400" y="0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en-US" sz="4000" dirty="0" smtClean="0">
                <a:ln>
                  <a:solidFill>
                    <a:srgbClr val="FFC000"/>
                  </a:solidFill>
                </a:ln>
                <a:solidFill>
                  <a:srgbClr val="006600"/>
                </a:solidFill>
              </a:rPr>
              <a:t> Based on </a:t>
            </a:r>
            <a:r>
              <a:rPr lang="en-US" sz="4000" dirty="0" err="1" smtClean="0">
                <a:ln>
                  <a:solidFill>
                    <a:srgbClr val="FFC000"/>
                  </a:solidFill>
                </a:ln>
                <a:solidFill>
                  <a:srgbClr val="006600"/>
                </a:solidFill>
              </a:rPr>
              <a:t>Hyperconjugative</a:t>
            </a:r>
            <a:r>
              <a:rPr lang="en-US" sz="4000" dirty="0" smtClean="0">
                <a:ln>
                  <a:solidFill>
                    <a:srgbClr val="FFC000"/>
                  </a:solidFill>
                </a:ln>
                <a:solidFill>
                  <a:srgbClr val="006600"/>
                </a:solidFill>
              </a:rPr>
              <a:t> Effect</a:t>
            </a:r>
            <a:endParaRPr lang="en-US" sz="4000" dirty="0">
              <a:ln>
                <a:solidFill>
                  <a:srgbClr val="FFC000"/>
                </a:solidFill>
              </a:ln>
              <a:solidFill>
                <a:srgbClr val="00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858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Methyl  free radical(Primary free radical)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0" y="2895600"/>
            <a:ext cx="59467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Isopropyl free radical (Secondary free radical</a:t>
            </a:r>
            <a:r>
              <a:rPr lang="en-US" b="1" dirty="0" smtClean="0"/>
              <a:t>)</a:t>
            </a:r>
            <a:endParaRPr lang="en-US" b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729160" y="-328240"/>
            <a:ext cx="5638800" cy="797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28600" y="152400"/>
            <a:ext cx="52986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t-Butyl free radical (Tertiary free radical)</a:t>
            </a:r>
            <a:endParaRPr lang="en-US" sz="2400" b="1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2358245" y="-758044"/>
            <a:ext cx="4648200" cy="814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371600"/>
            <a:ext cx="8001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71800"/>
            <a:ext cx="8915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81000" y="228600"/>
            <a:ext cx="815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Stability of Unsaturated </a:t>
            </a:r>
            <a:r>
              <a:rPr lang="en-US" sz="3200" b="1" dirty="0" err="1" smtClean="0">
                <a:solidFill>
                  <a:srgbClr val="FF0000"/>
                </a:solidFill>
              </a:rPr>
              <a:t>carbanions</a:t>
            </a:r>
            <a:r>
              <a:rPr lang="en-US" sz="3200" b="1" dirty="0" smtClean="0">
                <a:solidFill>
                  <a:srgbClr val="FF0000"/>
                </a:solidFill>
              </a:rPr>
              <a:t> based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 on resonance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81000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>
                <a:solidFill>
                  <a:srgbClr val="FF0000"/>
                </a:solidFill>
              </a:rPr>
              <a:t>Formation of Carbocation</a:t>
            </a:r>
            <a:endParaRPr lang="en-US" sz="4000" b="1" u="sng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885" t="5405" r="3540"/>
          <a:stretch>
            <a:fillRect/>
          </a:stretch>
        </p:blipFill>
        <p:spPr bwMode="auto">
          <a:xfrm>
            <a:off x="381000" y="1066800"/>
            <a:ext cx="8229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762000"/>
            <a:ext cx="835108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0"/>
            <a:ext cx="84264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Hybridisation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of Carbocation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8382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The + </a:t>
            </a:r>
            <a:r>
              <a:rPr lang="en-US" sz="2400" b="1" dirty="0" err="1" smtClean="0"/>
              <a:t>vely</a:t>
            </a:r>
            <a:r>
              <a:rPr lang="en-US" sz="2400" b="1" dirty="0" smtClean="0"/>
              <a:t> charged carbon in </a:t>
            </a:r>
            <a:r>
              <a:rPr lang="en-US" sz="2400" b="1" dirty="0" err="1" smtClean="0"/>
              <a:t>carbocation</a:t>
            </a:r>
            <a:r>
              <a:rPr lang="en-US" sz="2400" b="1" dirty="0" smtClean="0"/>
              <a:t> is SP</a:t>
            </a:r>
            <a:r>
              <a:rPr lang="en-US" sz="2400" b="1" baseline="30000" dirty="0" smtClean="0"/>
              <a:t>2</a:t>
            </a:r>
            <a:r>
              <a:rPr lang="en-US" sz="2400" b="1" dirty="0" smtClean="0"/>
              <a:t>  </a:t>
            </a:r>
            <a:r>
              <a:rPr lang="en-US" sz="2400" b="1" dirty="0" err="1" smtClean="0"/>
              <a:t>hybridised</a:t>
            </a:r>
            <a:r>
              <a:rPr lang="en-US" sz="2400" b="1" dirty="0" smtClean="0"/>
              <a:t>.</a:t>
            </a:r>
            <a:r>
              <a:rPr lang="en-US" sz="2400" b="1" baseline="30000" dirty="0" smtClean="0"/>
              <a:t>     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5105400"/>
            <a:ext cx="861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/>
              <a:t>The SP</a:t>
            </a:r>
            <a:r>
              <a:rPr lang="en-US" sz="2400" b="1" baseline="30000" dirty="0" smtClean="0"/>
              <a:t>2</a:t>
            </a:r>
            <a:r>
              <a:rPr lang="en-US" sz="2400" b="1" dirty="0" smtClean="0"/>
              <a:t> hybrid </a:t>
            </a:r>
            <a:r>
              <a:rPr lang="en-US" sz="2400" b="1" dirty="0" err="1" smtClean="0"/>
              <a:t>orbitals</a:t>
            </a:r>
            <a:r>
              <a:rPr lang="en-US" sz="2400" b="1" dirty="0" smtClean="0"/>
              <a:t> are used to form sigma bonds with three atoms or groups creating a </a:t>
            </a:r>
            <a:r>
              <a:rPr lang="en-US" sz="2400" b="1" dirty="0" err="1" smtClean="0"/>
              <a:t>trigonal</a:t>
            </a:r>
            <a:r>
              <a:rPr lang="en-US" sz="2400" b="1" dirty="0" smtClean="0"/>
              <a:t> planar structure with a bond angle of 120</a:t>
            </a:r>
            <a:r>
              <a:rPr lang="en-US" sz="2400" b="1" baseline="30000" dirty="0" smtClean="0"/>
              <a:t>0. </a:t>
            </a:r>
            <a:r>
              <a:rPr lang="en-US" sz="2400" b="1" dirty="0" smtClean="0"/>
              <a:t>One vacant  </a:t>
            </a:r>
            <a:r>
              <a:rPr lang="en-US" sz="2400" b="1" dirty="0" err="1" smtClean="0"/>
              <a:t>unhybridised</a:t>
            </a:r>
            <a:r>
              <a:rPr lang="en-US" sz="2400" b="1" dirty="0" smtClean="0"/>
              <a:t>  p orbital  stands perpendicular to the above plane. </a:t>
            </a:r>
            <a:endParaRPr lang="en-US" sz="24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17121" r="13759" b="13889"/>
          <a:stretch>
            <a:fillRect/>
          </a:stretch>
        </p:blipFill>
        <p:spPr bwMode="auto">
          <a:xfrm>
            <a:off x="5486400" y="17526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95400"/>
            <a:ext cx="5181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8200" y="0"/>
            <a:ext cx="7272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Stability of </a:t>
            </a:r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carbocations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914400"/>
            <a:ext cx="8610600" cy="1569660"/>
          </a:xfrm>
          <a:prstGeom prst="rect">
            <a:avLst/>
          </a:prstGeom>
          <a:solidFill>
            <a:srgbClr val="92D050"/>
          </a:solidFill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entaur" pitchFamily="18" charset="0"/>
              </a:rPr>
              <a:t>Any structural factor that tends to disperse the +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entaur" pitchFamily="18" charset="0"/>
              </a:rPr>
              <a:t>ve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entaur" pitchFamily="18" charset="0"/>
              </a:rPr>
              <a:t> charge  on the carbon  and distribute it over the rest of the molecule tends to stabilize the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entaur" pitchFamily="18" charset="0"/>
              </a:rPr>
              <a:t>carbocation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entaur" pitchFamily="18" charset="0"/>
              </a:rPr>
              <a:t> whereas any factor that tends to intensify  the positive charge on the carbon tends to destabilize  the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entaur" pitchFamily="18" charset="0"/>
              </a:rPr>
              <a:t>carbocation</a:t>
            </a:r>
            <a:endParaRPr lang="en-US" sz="2400" b="1" dirty="0">
              <a:solidFill>
                <a:schemeClr val="accent4">
                  <a:lumMod val="50000"/>
                </a:schemeClr>
              </a:solidFill>
              <a:latin typeface="Centaur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2667000"/>
            <a:ext cx="8610600" cy="1569660"/>
          </a:xfrm>
          <a:prstGeom prst="rect">
            <a:avLst/>
          </a:prstGeom>
          <a:solidFill>
            <a:schemeClr val="accent4"/>
          </a:solidFill>
          <a:ln>
            <a:solidFill>
              <a:srgbClr val="7030A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The presence of Electron –donating  group attached  to the positively charged carbon tends to decrease the +</a:t>
            </a:r>
            <a:r>
              <a:rPr lang="en-US" sz="2400" b="1" dirty="0" err="1" smtClean="0"/>
              <a:t>ve</a:t>
            </a:r>
            <a:r>
              <a:rPr lang="en-US" sz="2400" b="1" dirty="0" smtClean="0"/>
              <a:t> charge  on the carbon and disperse it ,and thereby tends to stabilize the </a:t>
            </a:r>
            <a:r>
              <a:rPr lang="en-US" sz="2400" b="1" dirty="0" err="1" smtClean="0"/>
              <a:t>carbocation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152400" y="4419600"/>
            <a:ext cx="8610600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2400" b="1" dirty="0" smtClean="0"/>
              <a:t>The presence of Electron –withdrawing  group attached  to the positively charged carbon tends to increase the +</a:t>
            </a:r>
            <a:r>
              <a:rPr lang="en-US" sz="2400" b="1" dirty="0" err="1" smtClean="0"/>
              <a:t>ve</a:t>
            </a:r>
            <a:r>
              <a:rPr lang="en-US" sz="2400" b="1" dirty="0" smtClean="0"/>
              <a:t> charge  on the carbon and thereby tends to destabilize the </a:t>
            </a:r>
            <a:r>
              <a:rPr lang="en-US" sz="2400" b="1" dirty="0" err="1" smtClean="0"/>
              <a:t>carbocation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5867400"/>
            <a:ext cx="85344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The dispersal of the positive charge on the carbon is possible through resonance  or delocalization also.</a:t>
            </a:r>
            <a:endParaRPr lang="en-US" sz="24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838200"/>
            <a:ext cx="8611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Stability of alkyl </a:t>
            </a:r>
            <a:r>
              <a:rPr lang="en-US" sz="5400" b="1" u="sng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carbocations</a:t>
            </a:r>
            <a:endParaRPr lang="en-US" sz="5400" b="1" u="sng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981200"/>
            <a:ext cx="798847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334000" y="3276600"/>
            <a:ext cx="1371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Bahnschrift Condensed" pitchFamily="34" charset="0"/>
              </a:rPr>
              <a:t>Primary</a:t>
            </a:r>
            <a:endParaRPr lang="en-US" sz="2400" i="1" dirty="0">
              <a:latin typeface="Bahnschrift Condensed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914400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en-US" sz="4000" dirty="0" smtClean="0">
                <a:ln>
                  <a:solidFill>
                    <a:srgbClr val="FFC000"/>
                  </a:solidFill>
                </a:ln>
                <a:solidFill>
                  <a:srgbClr val="006600"/>
                </a:solidFill>
              </a:rPr>
              <a:t> Based on Inductive Effect</a:t>
            </a:r>
            <a:endParaRPr lang="en-US" sz="4000" dirty="0">
              <a:ln>
                <a:solidFill>
                  <a:srgbClr val="FFC000"/>
                </a:solidFill>
              </a:ln>
              <a:solidFill>
                <a:srgbClr val="006600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981200"/>
            <a:ext cx="8077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52400" y="4953000"/>
            <a:ext cx="861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/>
              <a:t>CH3 group has electron donating inductive effect. As the no of +I groups  connecting to the +</a:t>
            </a:r>
            <a:r>
              <a:rPr lang="en-US" sz="2400" b="1" dirty="0" err="1" smtClean="0"/>
              <a:t>vely</a:t>
            </a:r>
            <a:r>
              <a:rPr lang="en-US" sz="2400" b="1" dirty="0" smtClean="0"/>
              <a:t> charged carbon increases ,the  dispersal of +</a:t>
            </a:r>
            <a:r>
              <a:rPr lang="en-US" sz="2400" b="1" dirty="0" err="1" smtClean="0"/>
              <a:t>ve</a:t>
            </a:r>
            <a:r>
              <a:rPr lang="en-US" sz="2400" b="1" dirty="0" smtClean="0"/>
              <a:t> charge also </a:t>
            </a:r>
            <a:r>
              <a:rPr lang="en-US" sz="2400" b="1" dirty="0" err="1" smtClean="0"/>
              <a:t>increases,which</a:t>
            </a:r>
            <a:r>
              <a:rPr lang="en-US" sz="2400" b="1" dirty="0" smtClean="0"/>
              <a:t> in turn increases the stability.</a:t>
            </a:r>
            <a:endParaRPr lang="en-US" sz="24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0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en-US" sz="4000" dirty="0" smtClean="0">
                <a:ln>
                  <a:solidFill>
                    <a:srgbClr val="FFC000"/>
                  </a:solidFill>
                </a:ln>
                <a:solidFill>
                  <a:srgbClr val="006600"/>
                </a:solidFill>
              </a:rPr>
              <a:t> Based on </a:t>
            </a:r>
            <a:r>
              <a:rPr lang="en-US" sz="4000" dirty="0" err="1" smtClean="0">
                <a:ln>
                  <a:solidFill>
                    <a:srgbClr val="FFC000"/>
                  </a:solidFill>
                </a:ln>
                <a:solidFill>
                  <a:srgbClr val="006600"/>
                </a:solidFill>
              </a:rPr>
              <a:t>Hyperconjugative</a:t>
            </a:r>
            <a:r>
              <a:rPr lang="en-US" sz="4000" dirty="0" smtClean="0">
                <a:ln>
                  <a:solidFill>
                    <a:srgbClr val="FFC000"/>
                  </a:solidFill>
                </a:ln>
                <a:solidFill>
                  <a:srgbClr val="006600"/>
                </a:solidFill>
              </a:rPr>
              <a:t> Effect</a:t>
            </a:r>
            <a:endParaRPr lang="en-US" sz="4000" dirty="0">
              <a:ln>
                <a:solidFill>
                  <a:srgbClr val="FFC000"/>
                </a:solidFill>
              </a:ln>
              <a:solidFill>
                <a:srgbClr val="0066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b="24138"/>
          <a:stretch>
            <a:fillRect/>
          </a:stretch>
        </p:blipFill>
        <p:spPr bwMode="auto">
          <a:xfrm>
            <a:off x="0" y="1143000"/>
            <a:ext cx="902425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0" y="6858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</a:t>
            </a:r>
            <a:r>
              <a:rPr lang="en-US" sz="2400" b="1" dirty="0" smtClean="0"/>
              <a:t>thyl </a:t>
            </a:r>
            <a:r>
              <a:rPr lang="en-US" sz="2400" b="1" dirty="0" err="1" smtClean="0"/>
              <a:t>cation</a:t>
            </a:r>
            <a:r>
              <a:rPr lang="en-US" sz="2400" b="1" dirty="0" smtClean="0"/>
              <a:t>(Primary </a:t>
            </a:r>
            <a:r>
              <a:rPr lang="en-US" sz="2400" b="1" dirty="0" err="1" smtClean="0"/>
              <a:t>carbocation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0" y="2895600"/>
            <a:ext cx="5308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Isopropyl </a:t>
            </a:r>
            <a:r>
              <a:rPr lang="en-US" sz="2400" b="1" dirty="0" err="1" smtClean="0"/>
              <a:t>cation</a:t>
            </a:r>
            <a:r>
              <a:rPr lang="en-US" sz="2400" b="1" dirty="0" smtClean="0"/>
              <a:t>(Secondary </a:t>
            </a:r>
            <a:r>
              <a:rPr lang="en-US" sz="2400" b="1" dirty="0" err="1" smtClean="0"/>
              <a:t>carbocation</a:t>
            </a:r>
            <a:r>
              <a:rPr lang="en-US" b="1" dirty="0" smtClean="0"/>
              <a:t>)</a:t>
            </a:r>
            <a:endParaRPr lang="en-US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900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931</TotalTime>
  <Words>1072</Words>
  <Application>Microsoft Office PowerPoint</Application>
  <PresentationFormat>On-screen Show (4:3)</PresentationFormat>
  <Paragraphs>91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Chemistry</dc:creator>
  <cp:lastModifiedBy>Windows User</cp:lastModifiedBy>
  <cp:revision>7</cp:revision>
  <dcterms:created xsi:type="dcterms:W3CDTF">2006-08-16T00:00:00Z</dcterms:created>
  <dcterms:modified xsi:type="dcterms:W3CDTF">2020-09-17T05:44:57Z</dcterms:modified>
</cp:coreProperties>
</file>